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59" r:id="rId5"/>
    <p:sldId id="260" r:id="rId6"/>
    <p:sldId id="261" r:id="rId7"/>
    <p:sldId id="262" r:id="rId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jdelijke aanduiding voor dianummer 4"/>
          <p:cNvSpPr>
            <a:spLocks noGrp="1"/>
          </p:cNvSpPr>
          <p:nvPr>
            <p:ph type="sldNum" sz="quarter" idx="12"/>
          </p:nvPr>
        </p:nvSpPr>
        <p:spPr/>
        <p:txBody>
          <a:bodyPr/>
          <a:lstStyle/>
          <a:p>
            <a:fld id="{39C393D6-4E99-5848-A43C-C8E40CA4424D}" type="slidenum">
              <a:rPr lang="nl-NL"/>
              <a:pPr/>
              <a:t>‹nr.›</a:t>
            </a:fld>
            <a:endParaRPr lang="nl-NL"/>
          </a:p>
        </p:txBody>
      </p:sp>
      <p:pic>
        <p:nvPicPr>
          <p:cNvPr id="9" name="Afbeelding 8" descr="wsp_achterhoek_di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3136" y="6395298"/>
            <a:ext cx="2084236" cy="315335"/>
          </a:xfrm>
          <a:prstGeom prst="rect">
            <a:avLst/>
          </a:prstGeom>
        </p:spPr>
      </p:pic>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1166" y="1133374"/>
            <a:ext cx="6121668" cy="4591252"/>
          </a:xfrm>
          <a:prstGeom prst="rect">
            <a:avLst/>
          </a:prstGeom>
        </p:spPr>
      </p:pic>
    </p:spTree>
    <p:extLst>
      <p:ext uri="{BB962C8B-B14F-4D97-AF65-F5344CB8AC3E}">
        <p14:creationId xmlns:p14="http://schemas.microsoft.com/office/powerpoint/2010/main" val="34120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136865E5-36E7-4B4B-B307-F8FD397089BE}" type="datetimeFigureOut">
              <a:t>21-9-2015</a:t>
            </a:fld>
            <a:endParaRPr lang="nl-NL"/>
          </a:p>
        </p:txBody>
      </p:sp>
      <p:sp>
        <p:nvSpPr>
          <p:cNvPr id="6" name="Tijdelijke aanduiding voor voettekst 5"/>
          <p:cNvSpPr>
            <a:spLocks noGrp="1"/>
          </p:cNvSpPr>
          <p:nvPr>
            <p:ph type="ftr" sz="quarter" idx="11"/>
          </p:nvPr>
        </p:nvSpPr>
        <p:spPr>
          <a:xfrm>
            <a:off x="5088608" y="6356350"/>
            <a:ext cx="3758543"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387530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36865E5-36E7-4B4B-B307-F8FD397089BE}" type="datetimeFigureOut">
              <a:t>21-9-2015</a:t>
            </a:fld>
            <a:endParaRPr lang="nl-NL"/>
          </a:p>
        </p:txBody>
      </p:sp>
      <p:sp>
        <p:nvSpPr>
          <p:cNvPr id="5" name="Tijdelijke aanduiding voor voettekst 4"/>
          <p:cNvSpPr>
            <a:spLocks noGrp="1"/>
          </p:cNvSpPr>
          <p:nvPr>
            <p:ph type="ftr" sz="quarter" idx="11"/>
          </p:nvPr>
        </p:nvSpPr>
        <p:spPr>
          <a:xfrm>
            <a:off x="5088608" y="6356350"/>
            <a:ext cx="3758543"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130042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77013" y="274638"/>
            <a:ext cx="2057400" cy="5851525"/>
          </a:xfrm>
        </p:spPr>
        <p:txBody>
          <a:bodyPr vert="eaVert"/>
          <a:lstStyle/>
          <a:p>
            <a:r>
              <a:rPr lang="nl-NL" dirty="0"/>
              <a:t>Titelstijl van model bewerken</a:t>
            </a:r>
          </a:p>
        </p:txBody>
      </p:sp>
      <p:sp>
        <p:nvSpPr>
          <p:cNvPr id="3" name="Tijdelijke aanduiding voor verticale tekst 2"/>
          <p:cNvSpPr>
            <a:spLocks noGrp="1"/>
          </p:cNvSpPr>
          <p:nvPr>
            <p:ph type="body" orient="vert" idx="1"/>
          </p:nvPr>
        </p:nvSpPr>
        <p:spPr>
          <a:xfrm>
            <a:off x="256407" y="274638"/>
            <a:ext cx="5768206" cy="5851525"/>
          </a:xfrm>
        </p:spPr>
        <p:txBody>
          <a:bodyPr vert="eaVert"/>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136865E5-36E7-4B4B-B307-F8FD397089BE}" type="datetimeFigureOut">
              <a:t>21-9-2015</a:t>
            </a:fld>
            <a:endParaRPr lang="nl-NL"/>
          </a:p>
        </p:txBody>
      </p:sp>
      <p:sp>
        <p:nvSpPr>
          <p:cNvPr id="5" name="Tijdelijke aanduiding voor voettekst 4"/>
          <p:cNvSpPr>
            <a:spLocks noGrp="1"/>
          </p:cNvSpPr>
          <p:nvPr>
            <p:ph type="ftr" sz="quarter" idx="11"/>
          </p:nvPr>
        </p:nvSpPr>
        <p:spPr>
          <a:xfrm>
            <a:off x="5088608" y="6356350"/>
            <a:ext cx="3758543"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26418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21672" y="397658"/>
            <a:ext cx="7336528" cy="1528779"/>
          </a:xfrm>
        </p:spPr>
        <p:txBody>
          <a:bodyPr>
            <a:normAutofit/>
          </a:bodyPr>
          <a:lstStyle>
            <a:lvl1pPr>
              <a:defRPr sz="4400">
                <a:solidFill>
                  <a:schemeClr val="accent1"/>
                </a:solidFill>
              </a:defRPr>
            </a:lvl1pPr>
          </a:lstStyle>
          <a:p>
            <a:r>
              <a:rPr lang="nl-NL"/>
              <a:t>Titelstijl van model bewerken</a:t>
            </a:r>
          </a:p>
        </p:txBody>
      </p:sp>
      <p:sp>
        <p:nvSpPr>
          <p:cNvPr id="3" name="Subtitel 2"/>
          <p:cNvSpPr>
            <a:spLocks noGrp="1"/>
          </p:cNvSpPr>
          <p:nvPr>
            <p:ph type="subTitle" idx="1"/>
          </p:nvPr>
        </p:nvSpPr>
        <p:spPr>
          <a:xfrm>
            <a:off x="1121672" y="1919435"/>
            <a:ext cx="7336528" cy="175260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lvl1pPr>
              <a:defRPr b="0" i="0">
                <a:solidFill>
                  <a:schemeClr val="accent3"/>
                </a:solidFill>
                <a:latin typeface="TitilliumText22L Regular"/>
                <a:cs typeface="TitilliumText22L Regular"/>
              </a:defRPr>
            </a:lvl1pPr>
          </a:lstStyle>
          <a:p>
            <a:fld id="{136865E5-36E7-4B4B-B307-F8FD397089BE}" type="datetimeFigureOut">
              <a:rPr lang="nl-NL"/>
              <a:pPr/>
              <a:t>21-9-2015</a:t>
            </a:fld>
            <a:endParaRPr lang="nl-NL"/>
          </a:p>
        </p:txBody>
      </p:sp>
      <p:sp>
        <p:nvSpPr>
          <p:cNvPr id="5" name="Tijdelijke aanduiding voor voettekst 4"/>
          <p:cNvSpPr>
            <a:spLocks noGrp="1"/>
          </p:cNvSpPr>
          <p:nvPr>
            <p:ph type="ftr" sz="quarter" idx="11"/>
          </p:nvPr>
        </p:nvSpPr>
        <p:spPr>
          <a:xfrm>
            <a:off x="5088608" y="6356350"/>
            <a:ext cx="3758543" cy="365125"/>
          </a:xfrm>
          <a:prstGeom prst="rect">
            <a:avLst/>
          </a:prstGeom>
        </p:spPr>
        <p:txBody>
          <a:bodyPr/>
          <a:lstStyle>
            <a:lvl1pPr>
              <a:defRPr b="0" i="0">
                <a:latin typeface="TitilliumText22L Regular"/>
                <a:cs typeface="TitilliumText22L Regular"/>
              </a:defRPr>
            </a:lvl1pPr>
          </a:lstStyle>
          <a:p>
            <a:endParaRPr lang="nl-NL"/>
          </a:p>
        </p:txBody>
      </p:sp>
      <p:sp>
        <p:nvSpPr>
          <p:cNvPr id="6" name="Tijdelijke aanduiding voor dianummer 5"/>
          <p:cNvSpPr>
            <a:spLocks noGrp="1"/>
          </p:cNvSpPr>
          <p:nvPr>
            <p:ph type="sldNum" sz="quarter" idx="12"/>
          </p:nvPr>
        </p:nvSpPr>
        <p:spPr/>
        <p:txBody>
          <a:bodyPr/>
          <a:lstStyle>
            <a:lvl1pPr>
              <a:defRPr b="0" i="0">
                <a:solidFill>
                  <a:schemeClr val="accent3"/>
                </a:solidFill>
                <a:latin typeface="TitilliumText22L Regular"/>
                <a:cs typeface="TitilliumText22L Regular"/>
              </a:defRPr>
            </a:lvl1pPr>
          </a:lstStyle>
          <a:p>
            <a:fld id="{39C393D6-4E99-5848-A43C-C8E40CA4424D}" type="slidenum">
              <a:rPr lang="nl-NL"/>
              <a:pPr/>
              <a:t>‹nr.›</a:t>
            </a:fld>
            <a:endParaRPr lang="nl-NL"/>
          </a:p>
        </p:txBody>
      </p:sp>
    </p:spTree>
    <p:extLst>
      <p:ext uri="{BB962C8B-B14F-4D97-AF65-F5344CB8AC3E}">
        <p14:creationId xmlns:p14="http://schemas.microsoft.com/office/powerpoint/2010/main" val="192496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36865E5-36E7-4B4B-B307-F8FD397089BE}" type="datetimeFigureOut">
              <a:t>21-9-2015</a:t>
            </a:fld>
            <a:endParaRPr lang="nl-NL"/>
          </a:p>
        </p:txBody>
      </p:sp>
      <p:sp>
        <p:nvSpPr>
          <p:cNvPr id="5" name="Tijdelijke aanduiding voor voettekst 4"/>
          <p:cNvSpPr>
            <a:spLocks noGrp="1"/>
          </p:cNvSpPr>
          <p:nvPr>
            <p:ph type="ftr" sz="quarter" idx="11"/>
          </p:nvPr>
        </p:nvSpPr>
        <p:spPr>
          <a:xfrm>
            <a:off x="5088608" y="6356350"/>
            <a:ext cx="3758543"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306095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136865E5-36E7-4B4B-B307-F8FD397089BE}" type="datetimeFigureOut">
              <a:t>21-9-2015</a:t>
            </a:fld>
            <a:endParaRPr lang="nl-NL"/>
          </a:p>
        </p:txBody>
      </p:sp>
      <p:sp>
        <p:nvSpPr>
          <p:cNvPr id="5" name="Tijdelijke aanduiding voor voettekst 4"/>
          <p:cNvSpPr>
            <a:spLocks noGrp="1"/>
          </p:cNvSpPr>
          <p:nvPr>
            <p:ph type="ftr" sz="quarter" idx="11"/>
          </p:nvPr>
        </p:nvSpPr>
        <p:spPr>
          <a:xfrm>
            <a:off x="5088608" y="6356350"/>
            <a:ext cx="3758543"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268871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36865E5-36E7-4B4B-B307-F8FD397089BE}" type="datetimeFigureOut">
              <a:t>21-9-2015</a:t>
            </a:fld>
            <a:endParaRPr lang="nl-NL"/>
          </a:p>
        </p:txBody>
      </p:sp>
      <p:sp>
        <p:nvSpPr>
          <p:cNvPr id="6" name="Tijdelijke aanduiding voor voettekst 5"/>
          <p:cNvSpPr>
            <a:spLocks noGrp="1"/>
          </p:cNvSpPr>
          <p:nvPr>
            <p:ph type="ftr" sz="quarter" idx="11"/>
          </p:nvPr>
        </p:nvSpPr>
        <p:spPr>
          <a:xfrm>
            <a:off x="5088608" y="6356350"/>
            <a:ext cx="3758543"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286649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8046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4" name="Tijdelijke aanduiding voor inhoud 3"/>
          <p:cNvSpPr>
            <a:spLocks noGrp="1"/>
          </p:cNvSpPr>
          <p:nvPr>
            <p:ph sz="half" idx="2"/>
          </p:nvPr>
        </p:nvSpPr>
        <p:spPr>
          <a:xfrm>
            <a:off x="457200" y="2444375"/>
            <a:ext cx="4040188" cy="37350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4645025" y="18046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444375"/>
            <a:ext cx="4041775" cy="37350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p:cNvSpPr>
            <a:spLocks noGrp="1"/>
          </p:cNvSpPr>
          <p:nvPr>
            <p:ph type="dt" sz="half" idx="10"/>
          </p:nvPr>
        </p:nvSpPr>
        <p:spPr/>
        <p:txBody>
          <a:bodyPr/>
          <a:lstStyle/>
          <a:p>
            <a:fld id="{136865E5-36E7-4B4B-B307-F8FD397089BE}" type="datetimeFigureOut">
              <a:t>21-9-2015</a:t>
            </a:fld>
            <a:endParaRPr lang="nl-NL"/>
          </a:p>
        </p:txBody>
      </p:sp>
      <p:sp>
        <p:nvSpPr>
          <p:cNvPr id="8" name="Tijdelijke aanduiding voor voettekst 7"/>
          <p:cNvSpPr>
            <a:spLocks noGrp="1"/>
          </p:cNvSpPr>
          <p:nvPr>
            <p:ph type="ftr" sz="quarter" idx="11"/>
          </p:nvPr>
        </p:nvSpPr>
        <p:spPr>
          <a:xfrm>
            <a:off x="5088608" y="6356350"/>
            <a:ext cx="3758543"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66958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136865E5-36E7-4B4B-B307-F8FD397089BE}" type="datetimeFigureOut">
              <a:t>21-9-2015</a:t>
            </a:fld>
            <a:endParaRPr lang="nl-NL"/>
          </a:p>
        </p:txBody>
      </p:sp>
      <p:sp>
        <p:nvSpPr>
          <p:cNvPr id="4" name="Tijdelijke aanduiding voor voettekst 3"/>
          <p:cNvSpPr>
            <a:spLocks noGrp="1"/>
          </p:cNvSpPr>
          <p:nvPr>
            <p:ph type="ftr" sz="quarter" idx="11"/>
          </p:nvPr>
        </p:nvSpPr>
        <p:spPr>
          <a:xfrm>
            <a:off x="5088608" y="6356350"/>
            <a:ext cx="3758543"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106232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36865E5-36E7-4B4B-B307-F8FD397089BE}" type="datetimeFigureOut">
              <a:t>21-9-2015</a:t>
            </a:fld>
            <a:endParaRPr lang="nl-NL"/>
          </a:p>
        </p:txBody>
      </p:sp>
      <p:sp>
        <p:nvSpPr>
          <p:cNvPr id="3" name="Tijdelijke aanduiding voor voettekst 2"/>
          <p:cNvSpPr>
            <a:spLocks noGrp="1"/>
          </p:cNvSpPr>
          <p:nvPr>
            <p:ph type="ftr" sz="quarter" idx="11"/>
          </p:nvPr>
        </p:nvSpPr>
        <p:spPr>
          <a:xfrm>
            <a:off x="5088608" y="6356350"/>
            <a:ext cx="3758543"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221495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225951"/>
            <a:ext cx="3008313"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3575050" y="1225951"/>
            <a:ext cx="5111750" cy="46262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0" y="2388001"/>
            <a:ext cx="3008313" cy="34641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atum 4"/>
          <p:cNvSpPr>
            <a:spLocks noGrp="1"/>
          </p:cNvSpPr>
          <p:nvPr>
            <p:ph type="dt" sz="half" idx="10"/>
          </p:nvPr>
        </p:nvSpPr>
        <p:spPr/>
        <p:txBody>
          <a:bodyPr/>
          <a:lstStyle/>
          <a:p>
            <a:fld id="{136865E5-36E7-4B4B-B307-F8FD397089BE}" type="datetimeFigureOut">
              <a:t>21-9-2015</a:t>
            </a:fld>
            <a:endParaRPr lang="nl-NL"/>
          </a:p>
        </p:txBody>
      </p:sp>
      <p:sp>
        <p:nvSpPr>
          <p:cNvPr id="6" name="Tijdelijke aanduiding voor voettekst 5"/>
          <p:cNvSpPr>
            <a:spLocks noGrp="1"/>
          </p:cNvSpPr>
          <p:nvPr>
            <p:ph type="ftr" sz="quarter" idx="11"/>
          </p:nvPr>
        </p:nvSpPr>
        <p:spPr>
          <a:xfrm>
            <a:off x="5088608" y="6356350"/>
            <a:ext cx="3758543"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39C393D6-4E99-5848-A43C-C8E40CA4424D}" type="slidenum">
              <a:t>‹nr.›</a:t>
            </a:fld>
            <a:endParaRPr lang="nl-NL"/>
          </a:p>
        </p:txBody>
      </p:sp>
    </p:spTree>
    <p:extLst>
      <p:ext uri="{BB962C8B-B14F-4D97-AF65-F5344CB8AC3E}">
        <p14:creationId xmlns:p14="http://schemas.microsoft.com/office/powerpoint/2010/main" val="71274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121672" y="711509"/>
            <a:ext cx="7725478"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1121671" y="1854509"/>
            <a:ext cx="7725479" cy="439993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121672" y="6356350"/>
            <a:ext cx="2133600" cy="365125"/>
          </a:xfrm>
          <a:prstGeom prst="rect">
            <a:avLst/>
          </a:prstGeom>
        </p:spPr>
        <p:txBody>
          <a:bodyPr vert="horz" lIns="91440" tIns="45720" rIns="91440" bIns="45720" rtlCol="0" anchor="ctr"/>
          <a:lstStyle>
            <a:lvl1pPr algn="l">
              <a:defRPr sz="1200">
                <a:solidFill>
                  <a:schemeClr val="accent2">
                    <a:lumMod val="50000"/>
                  </a:schemeClr>
                </a:solidFill>
                <a:latin typeface="+mn-lt"/>
              </a:defRPr>
            </a:lvl1pPr>
          </a:lstStyle>
          <a:p>
            <a:fld id="{136865E5-36E7-4B4B-B307-F8FD397089BE}" type="datetimeFigureOut">
              <a:rPr lang="nl-NL"/>
              <a:pPr/>
              <a:t>21-9-2015</a:t>
            </a:fld>
            <a:endParaRPr lang="nl-NL"/>
          </a:p>
        </p:txBody>
      </p:sp>
      <p:sp>
        <p:nvSpPr>
          <p:cNvPr id="6" name="Tijdelijke aanduiding voor dianummer 5"/>
          <p:cNvSpPr>
            <a:spLocks noGrp="1"/>
          </p:cNvSpPr>
          <p:nvPr>
            <p:ph type="sldNum" sz="quarter" idx="4"/>
          </p:nvPr>
        </p:nvSpPr>
        <p:spPr>
          <a:xfrm>
            <a:off x="256407" y="1134032"/>
            <a:ext cx="68128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39C393D6-4E99-5848-A43C-C8E40CA4424D}" type="slidenum">
              <a:rPr lang="nl-NL"/>
              <a:pPr/>
              <a:t>‹nr.›</a:t>
            </a:fld>
            <a:endParaRPr lang="nl-NL"/>
          </a:p>
        </p:txBody>
      </p:sp>
      <p:pic>
        <p:nvPicPr>
          <p:cNvPr id="10" name="Afbeelding 9" descr="wsp_achterhoek_diap.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63136" y="6395298"/>
            <a:ext cx="2084236" cy="315335"/>
          </a:xfrm>
          <a:prstGeom prst="rect">
            <a:avLst/>
          </a:prstGeom>
        </p:spPr>
      </p:pic>
      <p:pic>
        <p:nvPicPr>
          <p:cNvPr id="11" name="Afbeelding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705491" y="102397"/>
            <a:ext cx="1238248" cy="928686"/>
          </a:xfrm>
          <a:prstGeom prst="rect">
            <a:avLst/>
          </a:prstGeom>
        </p:spPr>
      </p:pic>
    </p:spTree>
    <p:extLst>
      <p:ext uri="{BB962C8B-B14F-4D97-AF65-F5344CB8AC3E}">
        <p14:creationId xmlns:p14="http://schemas.microsoft.com/office/powerpoint/2010/main" val="42506573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3600" b="0" i="0" kern="1200">
          <a:solidFill>
            <a:schemeClr val="accent1"/>
          </a:solidFill>
          <a:latin typeface="+mj-lt"/>
          <a:ea typeface="+mj-ea"/>
          <a:cs typeface="TitilliumText22L Bold"/>
        </a:defRPr>
      </a:lvl1pPr>
    </p:titleStyle>
    <p:bodyStyle>
      <a:lvl1pPr marL="342900" indent="-342900" algn="l" defTabSz="457200" rtl="0" eaLnBrk="1" latinLnBrk="0" hangingPunct="1">
        <a:spcBef>
          <a:spcPct val="20000"/>
        </a:spcBef>
        <a:buFont typeface="Arial"/>
        <a:buChar char="•"/>
        <a:defRPr sz="1600" b="0" i="0" kern="1200">
          <a:solidFill>
            <a:schemeClr val="tx2"/>
          </a:solidFill>
          <a:latin typeface="+mn-lt"/>
          <a:ea typeface="+mn-ea"/>
          <a:cs typeface="TitilliumText22L Regular"/>
        </a:defRPr>
      </a:lvl1pPr>
      <a:lvl2pPr marL="742950" indent="-285750" algn="l" defTabSz="457200" rtl="0" eaLnBrk="1" latinLnBrk="0" hangingPunct="1">
        <a:spcBef>
          <a:spcPct val="20000"/>
        </a:spcBef>
        <a:buFont typeface="Arial"/>
        <a:buChar char="–"/>
        <a:defRPr sz="1600" b="0" i="0" kern="1200">
          <a:solidFill>
            <a:schemeClr val="tx2"/>
          </a:solidFill>
          <a:latin typeface="+mn-lt"/>
          <a:ea typeface="+mn-ea"/>
          <a:cs typeface="TitilliumText22L Regular"/>
        </a:defRPr>
      </a:lvl2pPr>
      <a:lvl3pPr marL="1143000" indent="-228600" algn="l" defTabSz="457200" rtl="0" eaLnBrk="1" latinLnBrk="0" hangingPunct="1">
        <a:spcBef>
          <a:spcPct val="20000"/>
        </a:spcBef>
        <a:buFont typeface="Arial"/>
        <a:buChar char="•"/>
        <a:defRPr sz="1600" b="0" i="0" kern="1200">
          <a:solidFill>
            <a:schemeClr val="tx2"/>
          </a:solidFill>
          <a:latin typeface="+mn-lt"/>
          <a:ea typeface="+mn-ea"/>
          <a:cs typeface="TitilliumText22L Regular"/>
        </a:defRPr>
      </a:lvl3pPr>
      <a:lvl4pPr marL="1600200" indent="-228600" algn="l" defTabSz="457200" rtl="0" eaLnBrk="1" latinLnBrk="0" hangingPunct="1">
        <a:spcBef>
          <a:spcPct val="20000"/>
        </a:spcBef>
        <a:buFont typeface="Arial"/>
        <a:buChar char="–"/>
        <a:defRPr sz="1600" b="0" i="0" kern="1200">
          <a:solidFill>
            <a:schemeClr val="tx2"/>
          </a:solidFill>
          <a:latin typeface="+mn-lt"/>
          <a:ea typeface="+mn-ea"/>
          <a:cs typeface="TitilliumText22L Regular"/>
        </a:defRPr>
      </a:lvl4pPr>
      <a:lvl5pPr marL="2057400" indent="-228600" algn="l" defTabSz="457200" rtl="0" eaLnBrk="1" latinLnBrk="0" hangingPunct="1">
        <a:spcBef>
          <a:spcPct val="20000"/>
        </a:spcBef>
        <a:buFont typeface="Arial"/>
        <a:buChar char="»"/>
        <a:defRPr sz="1600" b="0" i="0" kern="1200">
          <a:solidFill>
            <a:schemeClr val="tx2"/>
          </a:solidFill>
          <a:latin typeface="+mn-lt"/>
          <a:ea typeface="+mn-ea"/>
          <a:cs typeface="TitilliumText22L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75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Unieke </a:t>
            </a:r>
            <a:r>
              <a:rPr lang="nl-NL" dirty="0" err="1"/>
              <a:t>Achterhoekers</a:t>
            </a:r>
            <a:r>
              <a:rPr lang="nl-NL" dirty="0"/>
              <a:t> aan het werk</a:t>
            </a:r>
          </a:p>
        </p:txBody>
      </p:sp>
      <p:sp>
        <p:nvSpPr>
          <p:cNvPr id="3" name="Subtitel 2"/>
          <p:cNvSpPr>
            <a:spLocks noGrp="1"/>
          </p:cNvSpPr>
          <p:nvPr>
            <p:ph idx="1"/>
          </p:nvPr>
        </p:nvSpPr>
        <p:spPr/>
        <p:txBody>
          <a:bodyPr/>
          <a:lstStyle/>
          <a:p>
            <a:pPr marL="0" indent="0">
              <a:buNone/>
            </a:pPr>
            <a:r>
              <a:rPr lang="nl-NL" dirty="0" err="1"/>
              <a:t>Achterhoekers</a:t>
            </a:r>
            <a:r>
              <a:rPr lang="nl-NL" dirty="0"/>
              <a:t> zijn harde werkers. Toch heeft een grote groep veel moeite een baan te vinden. Als we niets doen, wordt deze groep alleen maar groter, terwijl deze mensen goed inzetbaar zijn op de werkvloer.</a:t>
            </a:r>
          </a:p>
          <a:p>
            <a:pPr marL="0" indent="0">
              <a:buNone/>
            </a:pPr>
            <a:endParaRPr lang="nl-NL" dirty="0"/>
          </a:p>
          <a:p>
            <a:pPr marL="0" indent="0">
              <a:buNone/>
            </a:pPr>
            <a:r>
              <a:rPr lang="nl-NL" i="1" dirty="0"/>
              <a:t>Unieke </a:t>
            </a:r>
            <a:r>
              <a:rPr lang="nl-NL" i="1" dirty="0" err="1"/>
              <a:t>Achterhoekers</a:t>
            </a:r>
            <a:r>
              <a:rPr lang="nl-NL" i="1" dirty="0"/>
              <a:t> aan het werk </a:t>
            </a:r>
            <a:r>
              <a:rPr lang="nl-NL" dirty="0"/>
              <a:t>zet zich in voor deze </a:t>
            </a:r>
            <a:r>
              <a:rPr lang="nl-NL" dirty="0" err="1"/>
              <a:t>Achterhoekers</a:t>
            </a:r>
            <a:r>
              <a:rPr lang="nl-NL" dirty="0"/>
              <a:t>. Samen werken we aan passende banen voor meer mensen.  </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5"/>
            <a:ext cx="9144000" cy="6850389"/>
          </a:xfrm>
          <a:prstGeom prst="rect">
            <a:avLst/>
          </a:prstGeom>
        </p:spPr>
      </p:pic>
    </p:spTree>
    <p:extLst>
      <p:ext uri="{BB962C8B-B14F-4D97-AF65-F5344CB8AC3E}">
        <p14:creationId xmlns:p14="http://schemas.microsoft.com/office/powerpoint/2010/main" val="3360865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Participatiewet</a:t>
            </a:r>
          </a:p>
        </p:txBody>
      </p:sp>
      <p:sp>
        <p:nvSpPr>
          <p:cNvPr id="3" name="Ondertitel 2"/>
          <p:cNvSpPr>
            <a:spLocks noGrp="1"/>
          </p:cNvSpPr>
          <p:nvPr>
            <p:ph idx="1"/>
          </p:nvPr>
        </p:nvSpPr>
        <p:spPr/>
        <p:txBody>
          <a:bodyPr/>
          <a:lstStyle/>
          <a:p>
            <a:pPr marL="0" indent="0">
              <a:buNone/>
            </a:pPr>
            <a:r>
              <a:rPr lang="nl-NL" dirty="0"/>
              <a:t>De Participatiewet is sinds 1 januari 2015 van kracht. Het kabinet heeft met de wet tot doel dat meer mensen met en zonder een arbeidsbeperking een baan vinden. Een belangrijke taak is daarbij weggelegd voor werkgevers, zij hebben in het sociaal akkoord afgesproken banen te creëren voor mensen met een arbeidsbeperking. Door Unieke </a:t>
            </a:r>
            <a:r>
              <a:rPr lang="nl-NL" dirty="0" err="1"/>
              <a:t>Achterhoekers</a:t>
            </a:r>
            <a:r>
              <a:rPr lang="nl-NL" dirty="0"/>
              <a:t> aan het werk te zetten in uw bedrijf voldoet u ook aan de Participatiewet. </a:t>
            </a:r>
          </a:p>
          <a:p>
            <a:endParaRPr lang="nl-NL" dirty="0"/>
          </a:p>
        </p:txBody>
      </p:sp>
    </p:spTree>
    <p:extLst>
      <p:ext uri="{BB962C8B-B14F-4D97-AF65-F5344CB8AC3E}">
        <p14:creationId xmlns:p14="http://schemas.microsoft.com/office/powerpoint/2010/main" val="220702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Unieke </a:t>
            </a:r>
            <a:r>
              <a:rPr lang="nl-NL" dirty="0" err="1" smtClean="0"/>
              <a:t>Achterhoekers</a:t>
            </a:r>
            <a:endParaRPr lang="nl-NL" dirty="0"/>
          </a:p>
        </p:txBody>
      </p:sp>
      <p:sp>
        <p:nvSpPr>
          <p:cNvPr id="3" name="Ondertitel 2"/>
          <p:cNvSpPr>
            <a:spLocks noGrp="1"/>
          </p:cNvSpPr>
          <p:nvPr>
            <p:ph idx="1"/>
          </p:nvPr>
        </p:nvSpPr>
        <p:spPr/>
        <p:txBody>
          <a:bodyPr/>
          <a:lstStyle/>
          <a:p>
            <a:pPr marL="0" indent="0">
              <a:buNone/>
            </a:pPr>
            <a:r>
              <a:rPr lang="nl-NL" dirty="0"/>
              <a:t>Natuurlijk, als mens zijn wij allemaal uniek. Dus eigenlijk is iedereen die in de Achterhoek woont een Unieke </a:t>
            </a:r>
            <a:r>
              <a:rPr lang="nl-NL" dirty="0" err="1"/>
              <a:t>Achterhoeker</a:t>
            </a:r>
            <a:r>
              <a:rPr lang="nl-NL" dirty="0"/>
              <a:t>. Unieke </a:t>
            </a:r>
            <a:r>
              <a:rPr lang="nl-NL" dirty="0" err="1"/>
              <a:t>Achterhoekers</a:t>
            </a:r>
            <a:r>
              <a:rPr lang="nl-NL" dirty="0"/>
              <a:t> verschillen sterk in opleiding en achtergrond. Wat hebben ze gemeen? Ze  willen net als ieder ander graag een baan. </a:t>
            </a:r>
          </a:p>
          <a:p>
            <a:pPr marL="0" indent="0">
              <a:buNone/>
            </a:pP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 y="0"/>
            <a:ext cx="9140993" cy="6858000"/>
          </a:xfrm>
          <a:prstGeom prst="rect">
            <a:avLst/>
          </a:prstGeom>
        </p:spPr>
      </p:pic>
    </p:spTree>
    <p:extLst>
      <p:ext uri="{BB962C8B-B14F-4D97-AF65-F5344CB8AC3E}">
        <p14:creationId xmlns:p14="http://schemas.microsoft.com/office/powerpoint/2010/main" val="145470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Werkwijze arbeidsbemiddeling</a:t>
            </a: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340" y="1741714"/>
            <a:ext cx="7266860" cy="4123694"/>
          </a:xfrm>
          <a:prstGeom prst="rect">
            <a:avLst/>
          </a:prstGeom>
        </p:spPr>
      </p:pic>
    </p:spTree>
    <p:extLst>
      <p:ext uri="{BB962C8B-B14F-4D97-AF65-F5344CB8AC3E}">
        <p14:creationId xmlns:p14="http://schemas.microsoft.com/office/powerpoint/2010/main" val="185030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Subsidies &amp; regelingen</a:t>
            </a:r>
            <a:endParaRPr lang="nl-NL" dirty="0"/>
          </a:p>
        </p:txBody>
      </p:sp>
      <p:sp>
        <p:nvSpPr>
          <p:cNvPr id="4" name="Tijdelijke aanduiding voor inhoud 3"/>
          <p:cNvSpPr>
            <a:spLocks noGrp="1"/>
          </p:cNvSpPr>
          <p:nvPr>
            <p:ph idx="1"/>
          </p:nvPr>
        </p:nvSpPr>
        <p:spPr/>
        <p:txBody>
          <a:bodyPr/>
          <a:lstStyle/>
          <a:p>
            <a:pPr marL="0" indent="0">
              <a:buNone/>
            </a:pPr>
            <a:r>
              <a:rPr lang="nl-NL" dirty="0"/>
              <a:t>Als werkgever </a:t>
            </a:r>
            <a:r>
              <a:rPr lang="nl-NL" i="1" dirty="0"/>
              <a:t>kunt</a:t>
            </a:r>
            <a:r>
              <a:rPr lang="nl-NL" dirty="0"/>
              <a:t> u in aanmerking komen voor subsidie of ondersteuning als u een werkzoekende met een uitkering in dienst neemt of stage laat lopen in uw bedrijf. Het Werkgeversservicepunt Achterhoek kijkt, nadat er een match is met een Unieke </a:t>
            </a:r>
            <a:r>
              <a:rPr lang="nl-NL" dirty="0" err="1"/>
              <a:t>Achterhoeker</a:t>
            </a:r>
            <a:r>
              <a:rPr lang="nl-NL" dirty="0"/>
              <a:t>, of er mogelijkheden zijn waar u als ondernemer gebruik van kunt maken. U kunt hierbij denken aan bijvoorbeeld:</a:t>
            </a:r>
          </a:p>
          <a:p>
            <a:pPr marL="0" indent="0">
              <a:buNone/>
            </a:pPr>
            <a:endParaRPr lang="nl-NL" dirty="0"/>
          </a:p>
          <a:p>
            <a:pPr marL="285750" indent="-285750">
              <a:buFont typeface="Arial" panose="020B0604020202020204" pitchFamily="34" charset="0"/>
              <a:buChar char="•"/>
            </a:pPr>
            <a:r>
              <a:rPr lang="nl-NL" dirty="0" err="1"/>
              <a:t>Jobcoaching</a:t>
            </a:r>
            <a:endParaRPr lang="nl-NL" dirty="0"/>
          </a:p>
          <a:p>
            <a:pPr marL="285750" indent="-285750">
              <a:buFont typeface="Arial" panose="020B0604020202020204" pitchFamily="34" charset="0"/>
              <a:buChar char="•"/>
            </a:pPr>
            <a:r>
              <a:rPr lang="nl-NL" dirty="0"/>
              <a:t>Leerstage</a:t>
            </a:r>
          </a:p>
          <a:p>
            <a:pPr marL="285750" indent="-285750">
              <a:buFont typeface="Arial" panose="020B0604020202020204" pitchFamily="34" charset="0"/>
              <a:buChar char="•"/>
            </a:pPr>
            <a:r>
              <a:rPr lang="nl-NL" dirty="0"/>
              <a:t>Looncompensatie bij ziekte</a:t>
            </a:r>
          </a:p>
          <a:p>
            <a:pPr marL="285750" indent="-285750">
              <a:buFont typeface="Arial" panose="020B0604020202020204" pitchFamily="34" charset="0"/>
              <a:buChar char="•"/>
            </a:pPr>
            <a:r>
              <a:rPr lang="nl-NL" dirty="0"/>
              <a:t>Loondispensatie</a:t>
            </a:r>
          </a:p>
          <a:p>
            <a:pPr marL="285750" indent="-285750">
              <a:buFont typeface="Arial" panose="020B0604020202020204" pitchFamily="34" charset="0"/>
              <a:buChar char="•"/>
            </a:pPr>
            <a:r>
              <a:rPr lang="nl-NL" dirty="0"/>
              <a:t>Loonkostensubsidie gemeente</a:t>
            </a:r>
          </a:p>
          <a:p>
            <a:pPr marL="285750" indent="-285750">
              <a:buFont typeface="Arial" panose="020B0604020202020204" pitchFamily="34" charset="0"/>
              <a:buChar char="•"/>
            </a:pPr>
            <a:r>
              <a:rPr lang="nl-NL" dirty="0"/>
              <a:t>Loonkostensubsidie naar loonwaarde</a:t>
            </a:r>
          </a:p>
          <a:p>
            <a:pPr marL="285750" indent="-285750">
              <a:buFont typeface="Arial" panose="020B0604020202020204" pitchFamily="34" charset="0"/>
              <a:buChar char="•"/>
            </a:pPr>
            <a:r>
              <a:rPr lang="nl-NL" dirty="0"/>
              <a:t>Mobiliteitsbonus</a:t>
            </a:r>
          </a:p>
          <a:p>
            <a:pPr marL="285750" indent="-285750">
              <a:buFont typeface="Arial" panose="020B0604020202020204" pitchFamily="34" charset="0"/>
              <a:buChar char="•"/>
            </a:pPr>
            <a:r>
              <a:rPr lang="nl-NL" dirty="0"/>
              <a:t>Premiekorting voor jongere werknemers</a:t>
            </a:r>
          </a:p>
          <a:p>
            <a:pPr marL="285750" indent="-285750">
              <a:buFont typeface="Arial" panose="020B0604020202020204" pitchFamily="34" charset="0"/>
              <a:buChar char="•"/>
            </a:pPr>
            <a:r>
              <a:rPr lang="nl-NL" dirty="0"/>
              <a:t>Proefplaatsing</a:t>
            </a:r>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165220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Werkgeversservicepunt Achterhoek</a:t>
            </a:r>
            <a:endParaRPr lang="nl-NL" dirty="0"/>
          </a:p>
        </p:txBody>
      </p:sp>
      <p:sp>
        <p:nvSpPr>
          <p:cNvPr id="4" name="Tijdelijke aanduiding voor inhoud 3"/>
          <p:cNvSpPr>
            <a:spLocks noGrp="1"/>
          </p:cNvSpPr>
          <p:nvPr>
            <p:ph idx="1"/>
          </p:nvPr>
        </p:nvSpPr>
        <p:spPr/>
        <p:txBody>
          <a:bodyPr/>
          <a:lstStyle/>
          <a:p>
            <a:pPr marL="0" indent="0">
              <a:buNone/>
            </a:pPr>
            <a:r>
              <a:rPr lang="nl-NL" dirty="0"/>
              <a:t>Het Werkgeversservicepunt Achterhoek  is hét publieke aanspreekpunt voor werkgevers op de </a:t>
            </a:r>
            <a:r>
              <a:rPr lang="nl-NL" dirty="0" err="1"/>
              <a:t>Achterhoekse</a:t>
            </a:r>
            <a:r>
              <a:rPr lang="nl-NL" dirty="0"/>
              <a:t> arbeidsmarkt met het grootste en meest veelzijdige bestand met gekwalificeerde mensen die moeilijker aan een baan komen.  U heeft één aanspreekpunt. Voor de verschillende onderzoeken of specifieke begeleiding schakelt het Werkgeversservicepunt Achterhoek verschillende experts in. Zoals een arbeidsdeskundige of jobcoach. Zo wordt u volledig </a:t>
            </a:r>
            <a:r>
              <a:rPr lang="nl-NL" dirty="0" err="1"/>
              <a:t>ontzorgt</a:t>
            </a:r>
            <a:r>
              <a:rPr lang="nl-NL" dirty="0"/>
              <a:t> in het recruitmentproces en krijgt u er een fit </a:t>
            </a:r>
            <a:r>
              <a:rPr lang="nl-NL" dirty="0" err="1"/>
              <a:t>for</a:t>
            </a:r>
            <a:r>
              <a:rPr lang="nl-NL" dirty="0"/>
              <a:t> </a:t>
            </a:r>
            <a:r>
              <a:rPr lang="nl-NL" dirty="0" err="1"/>
              <a:t>the</a:t>
            </a:r>
            <a:r>
              <a:rPr lang="nl-NL" dirty="0"/>
              <a:t> job zijnde Unieke </a:t>
            </a:r>
            <a:r>
              <a:rPr lang="nl-NL" dirty="0" err="1"/>
              <a:t>Achterhoeker</a:t>
            </a:r>
            <a:r>
              <a:rPr lang="nl-NL" dirty="0"/>
              <a:t> voor terug! Samen werken we aan passende banen voor meer mensen.</a:t>
            </a:r>
          </a:p>
          <a:p>
            <a:endParaRPr lang="nl-NL" dirty="0"/>
          </a:p>
          <a:p>
            <a:pPr marL="0" indent="0">
              <a:buNone/>
            </a:pPr>
            <a:endParaRPr lang="nl-NL" dirty="0"/>
          </a:p>
        </p:txBody>
      </p:sp>
    </p:spTree>
    <p:extLst>
      <p:ext uri="{BB962C8B-B14F-4D97-AF65-F5344CB8AC3E}">
        <p14:creationId xmlns:p14="http://schemas.microsoft.com/office/powerpoint/2010/main" val="282783201"/>
      </p:ext>
    </p:extLst>
  </p:cSld>
  <p:clrMapOvr>
    <a:masterClrMapping/>
  </p:clrMapOvr>
</p:sld>
</file>

<file path=ppt/theme/theme1.xml><?xml version="1.0" encoding="utf-8"?>
<a:theme xmlns:a="http://schemas.openxmlformats.org/drawingml/2006/main" name="Office-thema">
  <a:themeElements>
    <a:clrScheme name="Aangepast 2">
      <a:dk1>
        <a:sysClr val="windowText" lastClr="000000"/>
      </a:dk1>
      <a:lt1>
        <a:sysClr val="window" lastClr="FFFFFF"/>
      </a:lt1>
      <a:dk2>
        <a:srgbClr val="5A5B5A"/>
      </a:dk2>
      <a:lt2>
        <a:srgbClr val="EEECE1"/>
      </a:lt2>
      <a:accent1>
        <a:srgbClr val="AC126C"/>
      </a:accent1>
      <a:accent2>
        <a:srgbClr val="F2B139"/>
      </a:accent2>
      <a:accent3>
        <a:srgbClr val="54371E"/>
      </a:accent3>
      <a:accent4>
        <a:srgbClr val="B40067"/>
      </a:accent4>
      <a:accent5>
        <a:srgbClr val="A5A6A5"/>
      </a:accent5>
      <a:accent6>
        <a:srgbClr val="FAC81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TotalTime>
  <Words>270</Words>
  <Application>Microsoft Office PowerPoint</Application>
  <PresentationFormat>Diavoorstelling (4:3)</PresentationFormat>
  <Paragraphs>24</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TitilliumText22L Bold</vt:lpstr>
      <vt:lpstr>TitilliumText22L Regular</vt:lpstr>
      <vt:lpstr>Office-thema</vt:lpstr>
      <vt:lpstr>PowerPoint-presentatie</vt:lpstr>
      <vt:lpstr>Unieke Achterhoekers aan het werk</vt:lpstr>
      <vt:lpstr>Participatiewet</vt:lpstr>
      <vt:lpstr>Unieke Achterhoekers</vt:lpstr>
      <vt:lpstr>Werkwijze arbeidsbemiddeling</vt:lpstr>
      <vt:lpstr>Subsidies &amp; regelingen</vt:lpstr>
      <vt:lpstr>Werkgeversservicepunt Achterhoek</vt:lpstr>
    </vt:vector>
  </TitlesOfParts>
  <Company>Frappant bv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Menge</dc:creator>
  <cp:lastModifiedBy>Foeke</cp:lastModifiedBy>
  <cp:revision>16</cp:revision>
  <dcterms:created xsi:type="dcterms:W3CDTF">2015-08-24T08:24:10Z</dcterms:created>
  <dcterms:modified xsi:type="dcterms:W3CDTF">2015-09-21T13:15:47Z</dcterms:modified>
</cp:coreProperties>
</file>